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58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 anchor="ctr"/>
          <a:lstStyle>
            <a:lvl1pPr algn="ctr">
              <a:defRPr sz="36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3" cstate="print">
            <a:duotone>
              <a:schemeClr val="accent1"/>
              <a:srgbClr val="FFFFFF"/>
            </a:duotone>
            <a:lum bright="12000" contrast="40000"/>
          </a:blip>
          <a:stretch>
            <a:fillRect/>
          </a:stretch>
        </p:blipFill>
        <p:spPr>
          <a:xfrm>
            <a:off x="6667809" y="4915143"/>
            <a:ext cx="2476191" cy="19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4" cstate="print">
            <a:duotone>
              <a:schemeClr val="accent1"/>
              <a:srgbClr val="FFFFFF"/>
            </a:duotone>
            <a:lum bright="35000" contrast="40000"/>
          </a:blip>
          <a:stretch>
            <a:fillRect/>
          </a:stretch>
        </p:blipFill>
        <p:spPr>
          <a:xfrm>
            <a:off x="0" y="6420445"/>
            <a:ext cx="9144000" cy="4375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/>
        <a:buChar char="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/>
        <a:buChar char="®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/>
        <a:buChar char="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3501008"/>
            <a:ext cx="8458200" cy="1222375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The Brief Introduction to the Course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Outline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Why do we have to learn this course?</a:t>
            </a:r>
          </a:p>
          <a:p>
            <a:r>
              <a:rPr lang="en-US" altLang="zh-CN" dirty="0" smtClean="0"/>
              <a:t>What do we have to learn?</a:t>
            </a:r>
          </a:p>
          <a:p>
            <a:r>
              <a:rPr lang="en-US" altLang="zh-CN" dirty="0" smtClean="0"/>
              <a:t>Syllabus of this course </a:t>
            </a:r>
          </a:p>
          <a:p>
            <a:r>
              <a:rPr lang="en-US" altLang="zh-CN" dirty="0" smtClean="0"/>
              <a:t>Requirements of this course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Why do we have to learn this course?</a:t>
            </a:r>
            <a:endParaRPr lang="zh-CN" altLang="en-US" sz="2800" dirty="0"/>
          </a:p>
        </p:txBody>
      </p:sp>
      <p:pic>
        <p:nvPicPr>
          <p:cNvPr id="4" name="图片 3" descr="360截图2015083115061969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1700808"/>
            <a:ext cx="8293866" cy="381642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Why do we have to learn this course?</a:t>
            </a:r>
            <a:endParaRPr lang="zh-CN" altLang="en-US" sz="3200" dirty="0"/>
          </a:p>
        </p:txBody>
      </p:sp>
      <p:pic>
        <p:nvPicPr>
          <p:cNvPr id="4" name="图片 3" descr="360截图2015083115095847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1196752"/>
            <a:ext cx="6048672" cy="3816424"/>
          </a:xfrm>
          <a:prstGeom prst="rect">
            <a:avLst/>
          </a:prstGeom>
        </p:spPr>
      </p:pic>
      <p:pic>
        <p:nvPicPr>
          <p:cNvPr id="5" name="图片 4" descr="360截图2015083115101815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5267325"/>
            <a:ext cx="6715125" cy="15906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What do we have to learn?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Way of teaching: </a:t>
            </a:r>
          </a:p>
          <a:p>
            <a:pPr>
              <a:buFont typeface="Wingdings" pitchFamily="2" charset="2"/>
              <a:buChar char="u"/>
            </a:pPr>
            <a:r>
              <a:rPr lang="en-US" altLang="zh-CN" dirty="0" smtClean="0"/>
              <a:t>Chinese + English </a:t>
            </a:r>
          </a:p>
          <a:p>
            <a:pPr>
              <a:buFont typeface="Wingdings" pitchFamily="2" charset="2"/>
              <a:buChar char="u"/>
            </a:pPr>
            <a:r>
              <a:rPr lang="en-US" altLang="zh-CN" dirty="0" smtClean="0"/>
              <a:t>Lecturing + sample + exercise </a:t>
            </a:r>
          </a:p>
          <a:p>
            <a:r>
              <a:rPr lang="en-US" altLang="zh-CN" dirty="0" smtClean="0"/>
              <a:t>What do we have to learn?</a:t>
            </a:r>
            <a:endParaRPr lang="zh-CN" altLang="en-US" dirty="0" smtClean="0"/>
          </a:p>
          <a:p>
            <a:pPr>
              <a:buFont typeface="Wingdings" pitchFamily="2" charset="2"/>
              <a:buChar char="u"/>
            </a:pPr>
            <a:r>
              <a:rPr lang="en-US" altLang="zh-CN" dirty="0" smtClean="0"/>
              <a:t>Get to know the basic procedures of export and import transaction</a:t>
            </a:r>
          </a:p>
          <a:p>
            <a:pPr>
              <a:buFont typeface="Wingdings" pitchFamily="2" charset="2"/>
              <a:buChar char="u"/>
            </a:pPr>
            <a:r>
              <a:rPr lang="en-US" altLang="zh-CN" dirty="0" smtClean="0"/>
              <a:t>Trade terms </a:t>
            </a:r>
          </a:p>
          <a:p>
            <a:pPr>
              <a:buFont typeface="Wingdings" pitchFamily="2" charset="2"/>
              <a:buChar char="u"/>
            </a:pPr>
            <a:r>
              <a:rPr lang="en-US" altLang="zh-CN" dirty="0" smtClean="0"/>
              <a:t>Contracts for sale and purchase of international commodity </a:t>
            </a:r>
          </a:p>
          <a:p>
            <a:pPr>
              <a:buFont typeface="Wingdings" pitchFamily="2" charset="2"/>
              <a:buChar char="l"/>
            </a:pPr>
            <a:r>
              <a:rPr lang="en-US" altLang="zh-CN" dirty="0" smtClean="0"/>
              <a:t>Quality, quantity, price of the goods </a:t>
            </a:r>
          </a:p>
          <a:p>
            <a:pPr>
              <a:buFont typeface="Wingdings" pitchFamily="2" charset="2"/>
              <a:buChar char="l"/>
            </a:pPr>
            <a:r>
              <a:rPr lang="en-US" altLang="zh-CN" dirty="0" smtClean="0"/>
              <a:t>Delivery of goods &amp; Cargo transportation insurance </a:t>
            </a:r>
          </a:p>
          <a:p>
            <a:pPr>
              <a:buFont typeface="Wingdings" pitchFamily="2" charset="2"/>
              <a:buChar char="l"/>
            </a:pPr>
            <a:r>
              <a:rPr lang="en-US" altLang="zh-CN" dirty="0" smtClean="0"/>
              <a:t>Payment of goods</a:t>
            </a:r>
          </a:p>
          <a:p>
            <a:pPr>
              <a:buFont typeface="Wingdings" pitchFamily="2" charset="2"/>
              <a:buChar char="l"/>
            </a:pPr>
            <a:r>
              <a:rPr lang="en-US" altLang="zh-CN" dirty="0" smtClean="0"/>
              <a:t>Disputes, claim and arbitration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Requirements of this course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686800" cy="5043190"/>
          </a:xfrm>
        </p:spPr>
        <p:txBody>
          <a:bodyPr>
            <a:normAutofit fontScale="70000" lnSpcReduction="20000"/>
          </a:bodyPr>
          <a:lstStyle/>
          <a:p>
            <a:r>
              <a:rPr lang="zh-CN" altLang="en-US" dirty="0" smtClean="0"/>
              <a:t>期末考试满分</a:t>
            </a:r>
            <a:r>
              <a:rPr lang="en-US" altLang="zh-CN" dirty="0" smtClean="0">
                <a:solidFill>
                  <a:srgbClr val="FF0000"/>
                </a:solidFill>
              </a:rPr>
              <a:t>100</a:t>
            </a:r>
            <a:r>
              <a:rPr lang="zh-CN" altLang="en-US" dirty="0" smtClean="0"/>
              <a:t>分，占总成绩</a:t>
            </a:r>
            <a:r>
              <a:rPr lang="en-US" altLang="zh-CN" dirty="0" smtClean="0">
                <a:solidFill>
                  <a:srgbClr val="FF0000"/>
                </a:solidFill>
              </a:rPr>
              <a:t>60%</a:t>
            </a:r>
            <a:endParaRPr lang="en-US" altLang="zh-CN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/>
              <a:t>期末考试时间：第</a:t>
            </a:r>
            <a:r>
              <a:rPr lang="en-US" altLang="zh-CN" dirty="0" smtClean="0"/>
              <a:t>17</a:t>
            </a:r>
            <a:r>
              <a:rPr lang="zh-CN" altLang="en-US" dirty="0" smtClean="0"/>
              <a:t>周</a:t>
            </a:r>
            <a:endParaRPr lang="en-US" altLang="zh-CN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/>
              <a:t>期末考试形式：闭卷</a:t>
            </a:r>
            <a:endParaRPr lang="en-US" altLang="zh-CN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/>
              <a:t>期末考试卷面成绩不足</a:t>
            </a:r>
            <a:r>
              <a:rPr lang="en-US" altLang="zh-CN" dirty="0" smtClean="0">
                <a:solidFill>
                  <a:srgbClr val="FF0000"/>
                </a:solidFill>
              </a:rPr>
              <a:t>40</a:t>
            </a:r>
            <a:r>
              <a:rPr lang="zh-CN" altLang="en-US" dirty="0" smtClean="0"/>
              <a:t>分，不能及格</a:t>
            </a:r>
            <a:endParaRPr lang="en-US" altLang="zh-CN" dirty="0" smtClean="0"/>
          </a:p>
          <a:p>
            <a:pPr marL="514350" indent="-514350">
              <a:buNone/>
            </a:pPr>
            <a:endParaRPr lang="en-US" altLang="zh-CN" dirty="0" smtClean="0"/>
          </a:p>
          <a:p>
            <a:pPr marL="514350" indent="-514350"/>
            <a:r>
              <a:rPr lang="zh-CN" altLang="en-US" dirty="0" smtClean="0"/>
              <a:t>平时成绩满分</a:t>
            </a:r>
            <a:r>
              <a:rPr lang="en-US" altLang="zh-CN" dirty="0" smtClean="0">
                <a:solidFill>
                  <a:srgbClr val="FF0000"/>
                </a:solidFill>
              </a:rPr>
              <a:t>40</a:t>
            </a:r>
            <a:r>
              <a:rPr lang="zh-CN" altLang="en-US" dirty="0" smtClean="0"/>
              <a:t>分，占总成绩</a:t>
            </a:r>
            <a:r>
              <a:rPr lang="en-US" altLang="zh-CN" dirty="0" smtClean="0">
                <a:solidFill>
                  <a:srgbClr val="FF0000"/>
                </a:solidFill>
              </a:rPr>
              <a:t>40%</a:t>
            </a:r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>
                <a:solidFill>
                  <a:schemeClr val="tx1"/>
                </a:solidFill>
              </a:rPr>
              <a:t>出勤及课堂表现：满分</a:t>
            </a:r>
            <a:r>
              <a:rPr lang="en-US" altLang="zh-CN" dirty="0" smtClean="0">
                <a:solidFill>
                  <a:srgbClr val="FF0000"/>
                </a:solidFill>
              </a:rPr>
              <a:t>20</a:t>
            </a:r>
            <a:r>
              <a:rPr lang="zh-CN" altLang="en-US" dirty="0" smtClean="0">
                <a:solidFill>
                  <a:schemeClr val="tx1"/>
                </a:solidFill>
              </a:rPr>
              <a:t>分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marL="514350" indent="-514350">
              <a:buFont typeface="+mj-ea"/>
              <a:buAutoNum type="circleNumDbPlain"/>
            </a:pPr>
            <a:r>
              <a:rPr lang="zh-CN" altLang="en-US" dirty="0" smtClean="0">
                <a:solidFill>
                  <a:schemeClr val="tx1"/>
                </a:solidFill>
              </a:rPr>
              <a:t>其中缺课一次扣</a:t>
            </a:r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r>
              <a:rPr lang="zh-CN" altLang="en-US" dirty="0" smtClean="0">
                <a:solidFill>
                  <a:schemeClr val="tx1"/>
                </a:solidFill>
              </a:rPr>
              <a:t>分，缺课</a:t>
            </a:r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r>
              <a:rPr lang="zh-CN" altLang="en-US" dirty="0" smtClean="0">
                <a:solidFill>
                  <a:srgbClr val="FF0000"/>
                </a:solidFill>
              </a:rPr>
              <a:t>次及以上</a:t>
            </a:r>
            <a:r>
              <a:rPr lang="zh-CN" altLang="en-US" dirty="0" smtClean="0">
                <a:solidFill>
                  <a:schemeClr val="tx1"/>
                </a:solidFill>
              </a:rPr>
              <a:t>，取消考试资格。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marL="514350" indent="-514350">
              <a:buFont typeface="+mj-ea"/>
              <a:buAutoNum type="circleNumDbPlain"/>
            </a:pPr>
            <a:r>
              <a:rPr lang="zh-CN" altLang="en-US" dirty="0" smtClean="0">
                <a:solidFill>
                  <a:schemeClr val="tx1"/>
                </a:solidFill>
              </a:rPr>
              <a:t>迟到一次扣</a:t>
            </a:r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r>
              <a:rPr lang="zh-CN" altLang="en-US" dirty="0" smtClean="0">
                <a:solidFill>
                  <a:schemeClr val="tx1"/>
                </a:solidFill>
              </a:rPr>
              <a:t>分。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marL="514350" indent="-514350">
              <a:buFont typeface="+mj-ea"/>
              <a:buAutoNum type="circleNumDbPlain"/>
            </a:pPr>
            <a:r>
              <a:rPr lang="zh-CN" altLang="en-US" dirty="0" smtClean="0">
                <a:solidFill>
                  <a:schemeClr val="tx1"/>
                </a:solidFill>
              </a:rPr>
              <a:t>整学期课堂积极表现，酌情加分</a:t>
            </a:r>
            <a:r>
              <a:rPr lang="zh-CN" altLang="en-US" dirty="0" smtClean="0">
                <a:solidFill>
                  <a:schemeClr val="tx1"/>
                </a:solidFill>
              </a:rPr>
              <a:t>。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marL="514350" indent="-514350">
              <a:buFont typeface="+mj-ea"/>
              <a:buAutoNum type="circleNumDbPlain"/>
            </a:pPr>
            <a:r>
              <a:rPr lang="zh-CN" altLang="en-US" smtClean="0"/>
              <a:t>课堂讲话，或影响到其他同学，酌情扣分。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marL="514350" indent="-514350">
              <a:buAutoNum type="arabicPeriod" startAt="2"/>
            </a:pPr>
            <a:r>
              <a:rPr lang="zh-CN" altLang="en-US" dirty="0" smtClean="0">
                <a:solidFill>
                  <a:schemeClr val="tx1"/>
                </a:solidFill>
              </a:rPr>
              <a:t>课堂记录及作业：满分</a:t>
            </a:r>
            <a:r>
              <a:rPr lang="en-US" altLang="zh-CN" dirty="0" smtClean="0">
                <a:solidFill>
                  <a:srgbClr val="FF0000"/>
                </a:solidFill>
              </a:rPr>
              <a:t>20</a:t>
            </a:r>
            <a:r>
              <a:rPr lang="zh-CN" altLang="en-US" dirty="0" smtClean="0">
                <a:solidFill>
                  <a:schemeClr val="tx1"/>
                </a:solidFill>
              </a:rPr>
              <a:t>分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marL="514350" indent="-514350">
              <a:buFont typeface="+mj-ea"/>
              <a:buAutoNum type="circleNumDbPlain"/>
            </a:pPr>
            <a:r>
              <a:rPr lang="zh-CN" altLang="en-US" dirty="0" smtClean="0">
                <a:solidFill>
                  <a:schemeClr val="tx1"/>
                </a:solidFill>
              </a:rPr>
              <a:t>课堂记录：</a:t>
            </a:r>
            <a:r>
              <a:rPr lang="en-US" altLang="zh-CN" dirty="0" smtClean="0">
                <a:solidFill>
                  <a:srgbClr val="FF0000"/>
                </a:solidFill>
              </a:rPr>
              <a:t>10</a:t>
            </a:r>
            <a:r>
              <a:rPr lang="zh-CN" altLang="en-US" dirty="0" smtClean="0">
                <a:solidFill>
                  <a:schemeClr val="tx1"/>
                </a:solidFill>
              </a:rPr>
              <a:t>分 （不定期下课前收课堂笔记）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marL="514350" indent="-514350">
              <a:buFont typeface="+mj-ea"/>
              <a:buAutoNum type="circleNumDbPlain"/>
            </a:pPr>
            <a:r>
              <a:rPr lang="zh-CN" altLang="en-US" dirty="0" smtClean="0">
                <a:solidFill>
                  <a:schemeClr val="tx1"/>
                </a:solidFill>
              </a:rPr>
              <a:t>作业：</a:t>
            </a:r>
            <a:r>
              <a:rPr lang="en-US" altLang="zh-CN" dirty="0" smtClean="0">
                <a:solidFill>
                  <a:srgbClr val="FF0000"/>
                </a:solidFill>
              </a:rPr>
              <a:t>10</a:t>
            </a:r>
            <a:r>
              <a:rPr lang="zh-CN" altLang="en-US" dirty="0" smtClean="0">
                <a:solidFill>
                  <a:schemeClr val="tx1"/>
                </a:solidFill>
              </a:rPr>
              <a:t>分 （</a:t>
            </a:r>
            <a:r>
              <a:rPr lang="zh-CN" altLang="en-US" dirty="0" smtClean="0"/>
              <a:t>以每节课布置的作业为准</a:t>
            </a:r>
            <a:r>
              <a:rPr lang="zh-CN" altLang="en-US" dirty="0" smtClean="0">
                <a:solidFill>
                  <a:schemeClr val="tx1"/>
                </a:solidFill>
              </a:rPr>
              <a:t>）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en-US" altLang="zh-CN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Dragon</Template>
  <TotalTime>0</TotalTime>
  <Words>257</Words>
  <Application>Microsoft Office PowerPoint</Application>
  <PresentationFormat>全屏显示(4:3)</PresentationFormat>
  <Paragraphs>35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龙腾四海</vt:lpstr>
      <vt:lpstr>The Brief Introduction to the Course </vt:lpstr>
      <vt:lpstr>Outline </vt:lpstr>
      <vt:lpstr>Why do we have to learn this course?</vt:lpstr>
      <vt:lpstr>Why do we have to learn this course?</vt:lpstr>
      <vt:lpstr>What do we have to learn?</vt:lpstr>
      <vt:lpstr>Requirements of this course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Brief Introduction to the Course </dc:title>
  <dc:creator>wenwen</dc:creator>
  <cp:lastModifiedBy>wenwen</cp:lastModifiedBy>
  <cp:revision>2</cp:revision>
  <dcterms:created xsi:type="dcterms:W3CDTF">2015-08-31T07:06:39Z</dcterms:created>
  <dcterms:modified xsi:type="dcterms:W3CDTF">2015-08-31T07:23:53Z</dcterms:modified>
</cp:coreProperties>
</file>