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5715000" cy="9144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866" y="-96"/>
      </p:cViewPr>
      <p:guideLst>
        <p:guide orient="horz" pos="2880"/>
        <p:guide pos="1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625" y="2840569"/>
            <a:ext cx="485775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50" y="5181600"/>
            <a:ext cx="40005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107531" y="488951"/>
            <a:ext cx="964407" cy="10401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313" y="488951"/>
            <a:ext cx="2797969" cy="10401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Ctr="1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algn="just">
              <a:spcBef>
                <a:spcPct val="0"/>
              </a:spcBef>
              <a:defRPr sz="3000"/>
            </a:lvl1pPr>
            <a:lvl2pPr algn="just">
              <a:spcBef>
                <a:spcPct val="0"/>
              </a:spcBef>
              <a:defRPr sz="3000"/>
            </a:lvl2pPr>
            <a:lvl3pPr algn="just">
              <a:spcBef>
                <a:spcPct val="0"/>
              </a:spcBef>
              <a:defRPr sz="3000"/>
            </a:lvl3pPr>
            <a:lvl4pPr algn="just">
              <a:spcBef>
                <a:spcPct val="0"/>
              </a:spcBef>
              <a:defRPr sz="3000"/>
            </a:lvl4pPr>
            <a:lvl5pPr algn="just">
              <a:spcBef>
                <a:spcPct val="0"/>
              </a:spcBef>
              <a:defRPr sz="3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 algn="just">
              <a:defRPr sz="3000"/>
            </a:lvl1pPr>
          </a:lstStyle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just">
              <a:defRPr sz="30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just">
              <a:defRPr sz="3000"/>
            </a:lvl1pPr>
          </a:lstStyle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446" y="5875867"/>
            <a:ext cx="485775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1446" y="3875619"/>
            <a:ext cx="485775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313" y="2844801"/>
            <a:ext cx="1881188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90750" y="2844801"/>
            <a:ext cx="1881188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50" y="366184"/>
            <a:ext cx="51435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750" y="2046817"/>
            <a:ext cx="252511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5750" y="2899833"/>
            <a:ext cx="252511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903141" y="2046817"/>
            <a:ext cx="2526109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903141" y="2899833"/>
            <a:ext cx="2526109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50" y="364067"/>
            <a:ext cx="188019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34406" y="364068"/>
            <a:ext cx="3194844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5750" y="1913468"/>
            <a:ext cx="188019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180" y="6400801"/>
            <a:ext cx="34290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20180" y="817033"/>
            <a:ext cx="34290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20180" y="7156452"/>
            <a:ext cx="34290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85750" y="366184"/>
            <a:ext cx="51435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750" y="2133602"/>
            <a:ext cx="51435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85750" y="8475135"/>
            <a:ext cx="1333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FD891-3713-4B74-B03D-EE269623BEF8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952625" y="8475135"/>
            <a:ext cx="18097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095750" y="8475135"/>
            <a:ext cx="1333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2BA56-C22C-4024-9154-746EE335DB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Preparation 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Terminology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.1. Exporting</a:t>
            </a:r>
            <a:r>
              <a:rPr lang="en-US" altLang="zh-CN" dirty="0" smtClean="0"/>
              <a:t>: Sending goods to another country for sale or trade.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2.Importing</a:t>
            </a:r>
            <a:r>
              <a:rPr lang="en-US" altLang="zh-CN" dirty="0" smtClean="0"/>
              <a:t>: Bringing goods from another country for sale or trade</a:t>
            </a:r>
            <a:r>
              <a:rPr lang="en-US" altLang="zh-CN" dirty="0" smtClean="0"/>
              <a:t>.</a:t>
            </a:r>
          </a:p>
          <a:p>
            <a:pPr>
              <a:buNone/>
            </a:pPr>
            <a:r>
              <a:rPr lang="en-US" altLang="zh-CN" dirty="0" smtClean="0"/>
              <a:t>3. </a:t>
            </a:r>
            <a:r>
              <a:rPr lang="en-US" altLang="zh-CN" dirty="0" smtClean="0"/>
              <a:t>Balance </a:t>
            </a:r>
            <a:r>
              <a:rPr lang="en-US" altLang="zh-CN" dirty="0" smtClean="0"/>
              <a:t>of trade: The difference between the value of merchandise exports and the value of merchandise imports for a nation during a given period of time</a:t>
            </a:r>
            <a:r>
              <a:rPr lang="en-US" altLang="zh-CN" dirty="0" smtClean="0"/>
              <a:t>.</a:t>
            </a:r>
          </a:p>
          <a:p>
            <a:pPr>
              <a:buNone/>
            </a:pPr>
            <a:r>
              <a:rPr lang="en-US" altLang="zh-CN" dirty="0" smtClean="0"/>
              <a:t>4. </a:t>
            </a:r>
            <a:r>
              <a:rPr lang="en-US" altLang="zh-CN" dirty="0" smtClean="0"/>
              <a:t>Exchange </a:t>
            </a:r>
            <a:r>
              <a:rPr lang="en-US" altLang="zh-CN" dirty="0" smtClean="0"/>
              <a:t>rate: The amount of one country’s currency that must be paid in order to obtain one unit of another country’s currency</a:t>
            </a:r>
            <a:r>
              <a:rPr lang="en-US" altLang="zh-CN" dirty="0" smtClean="0"/>
              <a:t>.</a:t>
            </a:r>
          </a:p>
          <a:p>
            <a:pPr>
              <a:buNone/>
            </a:pPr>
            <a:r>
              <a:rPr lang="en-US" altLang="zh-CN" dirty="0" smtClean="0"/>
              <a:t>5. </a:t>
            </a:r>
            <a:r>
              <a:rPr lang="en-US" altLang="zh-CN" dirty="0" smtClean="0"/>
              <a:t>Tariff</a:t>
            </a:r>
            <a:r>
              <a:rPr lang="en-US" altLang="zh-CN" dirty="0" smtClean="0"/>
              <a:t>: Duty or tax levied on a specific commodity when it crosses national boundaries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Judge the following sentences, mark true or false 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5212" y="2051720"/>
            <a:ext cx="5143500" cy="6034617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1. when dealing with internation trade, a businessman has to face a variety of conditions which differ from those to which he has grown accustomed in the domestic trade. </a:t>
            </a:r>
          </a:p>
          <a:p>
            <a:r>
              <a:rPr lang="en-US" altLang="zh-CN" dirty="0" smtClean="0"/>
              <a:t>2. international trade includes import, expoert, direct selling and indirect selling trade opeations. </a:t>
            </a:r>
          </a:p>
          <a:p>
            <a:r>
              <a:rPr lang="en-US" altLang="zh-CN" dirty="0" smtClean="0"/>
              <a:t>3. The different distributions of the world’s resources can not determine the patterns of world trade. </a:t>
            </a:r>
          </a:p>
          <a:p>
            <a:r>
              <a:rPr lang="en-US" altLang="zh-CN" dirty="0" smtClean="0"/>
              <a:t>4. International trade transactions can refers to the importation and exportation of goods from one country to another.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2987824"/>
            <a:ext cx="5715000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 anchorCtr="0">
            <a:noAutofit/>
          </a:bodyPr>
          <a:lstStyle/>
          <a:p>
            <a:pPr marL="514350" indent="-514350"/>
            <a:r>
              <a:rPr lang="en-US" altLang="zh-CN" sz="2800" dirty="0" smtClean="0">
                <a:solidFill>
                  <a:schemeClr val="tx1"/>
                </a:solidFill>
              </a:rPr>
              <a:t>Judge </a:t>
            </a:r>
            <a:r>
              <a:rPr lang="en-US" altLang="zh-CN" sz="2800" dirty="0" smtClean="0">
                <a:solidFill>
                  <a:schemeClr val="tx1"/>
                </a:solidFill>
              </a:rPr>
              <a:t>the following sentences, mark true or </a:t>
            </a:r>
            <a:r>
              <a:rPr lang="en-US" altLang="zh-CN" sz="2800" dirty="0" smtClean="0">
                <a:solidFill>
                  <a:schemeClr val="tx1"/>
                </a:solidFill>
              </a:rPr>
              <a:t>false</a:t>
            </a:r>
          </a:p>
          <a:p>
            <a:pPr marL="514350" indent="-514350"/>
            <a:r>
              <a:rPr lang="en-US" altLang="zh-CN" sz="2800" dirty="0" smtClean="0">
                <a:solidFill>
                  <a:schemeClr val="tx1"/>
                </a:solidFill>
              </a:rPr>
              <a:t>1.  when </a:t>
            </a:r>
            <a:r>
              <a:rPr lang="en-US" altLang="zh-CN" sz="2800" dirty="0" smtClean="0">
                <a:solidFill>
                  <a:schemeClr val="tx1"/>
                </a:solidFill>
              </a:rPr>
              <a:t>dealing with internation </a:t>
            </a:r>
            <a:r>
              <a:rPr lang="en-US" altLang="zh-CN" sz="2800" dirty="0" smtClean="0">
                <a:solidFill>
                  <a:schemeClr val="tx1"/>
                </a:solidFill>
              </a:rPr>
              <a:t>trade, a </a:t>
            </a:r>
            <a:r>
              <a:rPr lang="en-US" altLang="zh-CN" sz="2800" dirty="0" smtClean="0">
                <a:solidFill>
                  <a:schemeClr val="tx1"/>
                </a:solidFill>
              </a:rPr>
              <a:t>businessman has to face a variety of conditions which differ from those to which he has grown accustomed in the domestic </a:t>
            </a:r>
            <a:r>
              <a:rPr lang="en-US" altLang="zh-CN" sz="2800" dirty="0" smtClean="0">
                <a:solidFill>
                  <a:schemeClr val="tx1"/>
                </a:solidFill>
              </a:rPr>
              <a:t>trade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2. international trade includes import, expoert, direct selling and indirect selling </a:t>
            </a:r>
            <a:r>
              <a:rPr lang="en-US" altLang="zh-CN" sz="2800" smtClean="0">
                <a:solidFill>
                  <a:schemeClr val="tx1"/>
                </a:solidFill>
              </a:rPr>
              <a:t>trade </a:t>
            </a:r>
            <a:r>
              <a:rPr lang="en-US" altLang="zh-CN" sz="2800" smtClean="0">
                <a:solidFill>
                  <a:schemeClr val="tx1"/>
                </a:solidFill>
              </a:rPr>
              <a:t>operations</a:t>
            </a:r>
            <a:r>
              <a:rPr lang="en-US" altLang="zh-CN" sz="28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3. The different distributions of the world’s resources can not determine the patterns of world trade. 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4. International trade transactions can refers to the importation and exportation of goods from one country to another. </a:t>
            </a:r>
            <a:endParaRPr lang="zh-CN" altLang="en-US" sz="28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endParaRPr lang="zh-CN" altLang="en-US" sz="2600" dirty="0">
              <a:solidFill>
                <a:schemeClr val="tx1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2400300" y="8286750"/>
            <a:ext cx="2057400" cy="548640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  <a:latin typeface="Microsoft Yahei"/>
                <a:ea typeface="Microsoft Yahei"/>
                <a:sym typeface="Microsoft Yahei"/>
              </a:rPr>
              <a:t>作答</a:t>
            </a:r>
            <a:endParaRPr lang="zh-CN" altLang="en-US" sz="1600">
              <a:solidFill>
                <a:srgbClr val="FFFFFF"/>
              </a:solidFill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7810500"/>
            <a:ext cx="5715000" cy="476250"/>
          </a:xfrm>
          <a:prstGeom prst="rect">
            <a:avLst/>
          </a:prstGeom>
          <a:solidFill>
            <a:srgbClr val="FBF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 anchorCtr="1">
            <a:noAutofit/>
          </a:bodyPr>
          <a:lstStyle/>
          <a:p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正常使用主观题需</a:t>
            </a:r>
            <a:r>
              <a:rPr lang="en-US" altLang="zh-CN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2.0</a:t>
            </a:r>
            <a:r>
              <a:rPr lang="zh-CN" altLang="en-US" sz="1500" smtClean="0">
                <a:solidFill>
                  <a:srgbClr val="F84F41"/>
                </a:solidFill>
                <a:latin typeface="Microsoft Yahei"/>
                <a:ea typeface="Microsoft Yahei"/>
                <a:sym typeface="Microsoft Yahei"/>
              </a:rPr>
              <a:t>以上版本雨课堂</a:t>
            </a:r>
            <a:endParaRPr lang="zh-CN" altLang="en-US" sz="1500">
              <a:solidFill>
                <a:srgbClr val="F84F41"/>
              </a:solidFill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7" name="TitleBackground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ColorBlock"/>
            <p:cNvSpPr/>
            <p:nvPr>
              <p:custDataLst>
                <p:tags r:id="rId8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ypeText"/>
            <p:cNvSpPr/>
            <p:nvPr>
              <p:custDataLst>
                <p:tags r:id="rId9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主观题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0" name="TipText"/>
            <p:cNvSpPr/>
            <p:nvPr>
              <p:custDataLst>
                <p:tags r:id="rId10"/>
              </p:custDataLst>
            </p:nvPr>
          </p:nvSpPr>
          <p:spPr>
            <a:xfrm>
              <a:off x="1525905" y="109220"/>
              <a:ext cx="2286000" cy="507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10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4" name="图片 3" descr="tmpE3B2.tmp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.0"/>
  <p:tag name="PROBLEMHASREMARK" val="True"/>
  <p:tag name="PROBLEMVOICEALLOWED" val="False"/>
  <p:tag name="PROBLEMREMARK" val="1. T&#10;2. T&#10;3. F&#10;4. 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ShortAnsw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ShortAnsw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306</Words>
  <Application>Microsoft Office PowerPoint</Application>
  <PresentationFormat>全屏显示(16:10)</PresentationFormat>
  <Paragraphs>21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Preparation </vt:lpstr>
      <vt:lpstr>Terminology </vt:lpstr>
      <vt:lpstr>Judge the following sentences, mark true or false 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Preparation </dc:title>
  <dc:creator>Administrator</dc:creator>
  <cp:lastModifiedBy>Administrator</cp:lastModifiedBy>
  <cp:revision>3</cp:revision>
  <dcterms:created xsi:type="dcterms:W3CDTF">2018-07-03T04:59:10Z</dcterms:created>
  <dcterms:modified xsi:type="dcterms:W3CDTF">2018-07-07T04:46:14Z</dcterms:modified>
</cp:coreProperties>
</file>