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8" r:id="rId4"/>
    <p:sldId id="269" r:id="rId5"/>
    <p:sldId id="257" r:id="rId6"/>
    <p:sldId id="259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02B"/>
    <a:srgbClr val="436D43"/>
    <a:srgbClr val="00B45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5" name="副标题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1" name="日期占位符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2018/7/3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2018/7/3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2018/7/3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7" name="日期占位符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2018/7/3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image" Target="../media/image2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tags" Target="../tags/tag3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image" Target="../media/image2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10" Type="http://schemas.openxmlformats.org/officeDocument/2006/relationships/tags" Target="../tags/tag27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347864" y="1196752"/>
            <a:ext cx="5105400" cy="2868168"/>
          </a:xfrm>
        </p:spPr>
        <p:txBody>
          <a:bodyPr/>
          <a:lstStyle/>
          <a:p>
            <a:r>
              <a:rPr lang="en-US" altLang="zh-CN" dirty="0" smtClean="0"/>
              <a:t>A Brief Introduction to International Trade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992888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International balance of payment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395536" y="1988840"/>
            <a:ext cx="2160240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Balance-of-payment account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3491880" y="1700808"/>
            <a:ext cx="4032448" cy="12241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Statistical record of all economic transactions taking place between its residents and the rest of the world. 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323528" y="3356992"/>
            <a:ext cx="2592288" cy="79208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 Balance of payment (BOP) sheet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3563888" y="3140968"/>
            <a:ext cx="3888432" cy="108012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Accounting record of all monetary transactions between a country and the rest of the world. </a:t>
            </a:r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467544" y="4725144"/>
            <a:ext cx="1584176" cy="115212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When a nation’s reserves are low</a:t>
            </a:r>
            <a:endParaRPr lang="zh-CN" altLang="en-US" dirty="0"/>
          </a:p>
        </p:txBody>
      </p:sp>
      <p:sp>
        <p:nvSpPr>
          <p:cNvPr id="9" name="右箭头 8"/>
          <p:cNvSpPr/>
          <p:nvPr/>
        </p:nvSpPr>
        <p:spPr>
          <a:xfrm>
            <a:off x="2339752" y="5085184"/>
            <a:ext cx="576064" cy="4320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131840" y="4869160"/>
            <a:ext cx="1584176" cy="72008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Its BOP is week </a:t>
            </a:r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5940152" y="4653136"/>
            <a:ext cx="1584176" cy="115212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Market adjustment or controls</a:t>
            </a:r>
            <a:endParaRPr lang="zh-CN" altLang="en-US" dirty="0"/>
          </a:p>
        </p:txBody>
      </p:sp>
      <p:sp>
        <p:nvSpPr>
          <p:cNvPr id="12" name="右箭头 11"/>
          <p:cNvSpPr/>
          <p:nvPr/>
        </p:nvSpPr>
        <p:spPr>
          <a:xfrm>
            <a:off x="5076056" y="5085184"/>
            <a:ext cx="576064" cy="4320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Problems concerning international trade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4" name="圆角矩形 3"/>
          <p:cNvSpPr/>
          <p:nvPr/>
        </p:nvSpPr>
        <p:spPr>
          <a:xfrm>
            <a:off x="3347864" y="2852936"/>
            <a:ext cx="4645024" cy="648072"/>
          </a:xfrm>
          <a:prstGeom prst="roundRect">
            <a:avLst/>
          </a:prstGeom>
          <a:solidFill>
            <a:srgbClr val="00B451"/>
          </a:solidFill>
          <a:ln>
            <a:solidFill>
              <a:srgbClr val="00B4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The exchange rates change every day and are constantly updated.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467544" y="5085184"/>
            <a:ext cx="2376264" cy="432048"/>
          </a:xfrm>
          <a:prstGeom prst="roundRect">
            <a:avLst/>
          </a:prstGeom>
          <a:solidFill>
            <a:srgbClr val="436D43"/>
          </a:solidFill>
          <a:ln>
            <a:solidFill>
              <a:srgbClr val="436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Trade Barrier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251520" y="3068960"/>
            <a:ext cx="2483768" cy="432048"/>
          </a:xfrm>
          <a:prstGeom prst="roundRect">
            <a:avLst/>
          </a:prstGeom>
          <a:solidFill>
            <a:srgbClr val="436D43"/>
          </a:solidFill>
          <a:ln>
            <a:solidFill>
              <a:srgbClr val="436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/>
              <a:t>Monetary conversion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23528" y="1988840"/>
            <a:ext cx="2339752" cy="432048"/>
          </a:xfrm>
          <a:prstGeom prst="roundRect">
            <a:avLst/>
          </a:prstGeom>
          <a:solidFill>
            <a:srgbClr val="436D43"/>
          </a:solidFill>
          <a:ln>
            <a:solidFill>
              <a:srgbClr val="436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Cultural differences </a:t>
            </a:r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3419872" y="4293096"/>
            <a:ext cx="4499992" cy="432048"/>
          </a:xfrm>
          <a:prstGeom prst="roundRect">
            <a:avLst/>
          </a:prstGeom>
          <a:solidFill>
            <a:srgbClr val="00B451"/>
          </a:solidFill>
          <a:ln>
            <a:solidFill>
              <a:srgbClr val="00B4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To correct a balance-of-payment deficit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3419872" y="4941168"/>
            <a:ext cx="3096344" cy="432048"/>
          </a:xfrm>
          <a:prstGeom prst="roundRect">
            <a:avLst/>
          </a:prstGeom>
          <a:solidFill>
            <a:srgbClr val="00B451"/>
          </a:solidFill>
          <a:ln>
            <a:solidFill>
              <a:srgbClr val="00B4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In view of national security </a:t>
            </a:r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>
          <a:xfrm>
            <a:off x="3419872" y="5589240"/>
            <a:ext cx="4680520" cy="648072"/>
          </a:xfrm>
          <a:prstGeom prst="roundRect">
            <a:avLst/>
          </a:prstGeom>
          <a:solidFill>
            <a:srgbClr val="00B451"/>
          </a:solidFill>
          <a:ln>
            <a:solidFill>
              <a:srgbClr val="00B4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To protect their own industries against the competition of foreign goods </a:t>
            </a:r>
            <a:endParaRPr lang="zh-CN" altLang="en-US" dirty="0"/>
          </a:p>
        </p:txBody>
      </p:sp>
      <p:sp>
        <p:nvSpPr>
          <p:cNvPr id="11" name="左大括号 10"/>
          <p:cNvSpPr/>
          <p:nvPr/>
        </p:nvSpPr>
        <p:spPr>
          <a:xfrm>
            <a:off x="2915816" y="4509120"/>
            <a:ext cx="288032" cy="1584176"/>
          </a:xfrm>
          <a:prstGeom prst="leftBrace">
            <a:avLst/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Forms of international trade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179512" y="2780928"/>
            <a:ext cx="2304256" cy="792088"/>
          </a:xfrm>
          <a:prstGeom prst="roundRect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Merchandise exports and imports 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3059832" y="2492896"/>
            <a:ext cx="1728192" cy="360040"/>
          </a:xfrm>
          <a:prstGeom prst="roundRect">
            <a:avLst/>
          </a:prstGeom>
          <a:solidFill>
            <a:srgbClr val="436D43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Exporting 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3059832" y="3356992"/>
            <a:ext cx="1728192" cy="360040"/>
          </a:xfrm>
          <a:prstGeom prst="roundRect">
            <a:avLst/>
          </a:prstGeom>
          <a:solidFill>
            <a:srgbClr val="436D43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Importing  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5220072" y="1916832"/>
            <a:ext cx="2232248" cy="360040"/>
          </a:xfrm>
          <a:prstGeom prst="roundRect">
            <a:avLst/>
          </a:prstGeom>
          <a:solidFill>
            <a:srgbClr val="436D43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Direct exporting </a:t>
            </a:r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5220072" y="2564904"/>
            <a:ext cx="2232248" cy="360040"/>
          </a:xfrm>
          <a:prstGeom prst="roundRect">
            <a:avLst/>
          </a:prstGeom>
          <a:solidFill>
            <a:srgbClr val="436D43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Indirect exporting </a:t>
            </a:r>
            <a:endParaRPr lang="zh-CN" altLang="en-US" dirty="0"/>
          </a:p>
        </p:txBody>
      </p:sp>
      <p:sp>
        <p:nvSpPr>
          <p:cNvPr id="9" name="左大括号 8"/>
          <p:cNvSpPr/>
          <p:nvPr/>
        </p:nvSpPr>
        <p:spPr>
          <a:xfrm>
            <a:off x="4932040" y="2132856"/>
            <a:ext cx="144016" cy="576064"/>
          </a:xfrm>
          <a:prstGeom prst="leftBrace">
            <a:avLst/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>
            <a:off x="2627784" y="2708920"/>
            <a:ext cx="216024" cy="936104"/>
          </a:xfrm>
          <a:prstGeom prst="leftBrace">
            <a:avLst/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251520" y="4581128"/>
            <a:ext cx="1728192" cy="936104"/>
          </a:xfrm>
          <a:prstGeom prst="roundRect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Service exports and imports  </a:t>
            </a:r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2411760" y="4293096"/>
            <a:ext cx="4176464" cy="360040"/>
          </a:xfrm>
          <a:prstGeom prst="roundRect">
            <a:avLst/>
          </a:prstGeom>
          <a:solidFill>
            <a:srgbClr val="436D43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Tourism and transportation  </a:t>
            </a:r>
            <a:endParaRPr lang="zh-CN" altLang="en-US" dirty="0"/>
          </a:p>
        </p:txBody>
      </p:sp>
      <p:sp>
        <p:nvSpPr>
          <p:cNvPr id="13" name="圆角矩形 12"/>
          <p:cNvSpPr/>
          <p:nvPr/>
        </p:nvSpPr>
        <p:spPr>
          <a:xfrm>
            <a:off x="2411760" y="4941168"/>
            <a:ext cx="4248472" cy="360040"/>
          </a:xfrm>
          <a:prstGeom prst="roundRect">
            <a:avLst/>
          </a:prstGeom>
          <a:solidFill>
            <a:srgbClr val="436D43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Performance of activities abroad </a:t>
            </a:r>
            <a:endParaRPr lang="zh-CN" altLang="en-US" dirty="0"/>
          </a:p>
        </p:txBody>
      </p:sp>
      <p:sp>
        <p:nvSpPr>
          <p:cNvPr id="14" name="圆角矩形 13"/>
          <p:cNvSpPr/>
          <p:nvPr/>
        </p:nvSpPr>
        <p:spPr>
          <a:xfrm>
            <a:off x="2411760" y="5589240"/>
            <a:ext cx="4248472" cy="360040"/>
          </a:xfrm>
          <a:prstGeom prst="roundRect">
            <a:avLst/>
          </a:prstGeom>
          <a:solidFill>
            <a:srgbClr val="436D43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Use of assets from abroad </a:t>
            </a:r>
            <a:endParaRPr lang="zh-CN" altLang="en-US" dirty="0"/>
          </a:p>
        </p:txBody>
      </p:sp>
      <p:sp>
        <p:nvSpPr>
          <p:cNvPr id="15" name="左大括号 14"/>
          <p:cNvSpPr/>
          <p:nvPr/>
        </p:nvSpPr>
        <p:spPr>
          <a:xfrm>
            <a:off x="2051720" y="4509120"/>
            <a:ext cx="288032" cy="1296144"/>
          </a:xfrm>
          <a:prstGeom prst="leftBrace">
            <a:avLst/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588224" y="3284984"/>
            <a:ext cx="1512168" cy="360040"/>
          </a:xfrm>
          <a:prstGeom prst="roundRect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Licensing  </a:t>
            </a:r>
            <a:endParaRPr lang="zh-CN" altLang="en-US" dirty="0"/>
          </a:p>
        </p:txBody>
      </p:sp>
      <p:sp>
        <p:nvSpPr>
          <p:cNvPr id="17" name="圆角矩形 16"/>
          <p:cNvSpPr/>
          <p:nvPr/>
        </p:nvSpPr>
        <p:spPr>
          <a:xfrm>
            <a:off x="6732240" y="4077072"/>
            <a:ext cx="1368152" cy="504056"/>
          </a:xfrm>
          <a:prstGeom prst="roundRect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Trading companies </a:t>
            </a:r>
            <a:endParaRPr lang="zh-CN" altLang="en-US" dirty="0"/>
          </a:p>
        </p:txBody>
      </p:sp>
      <p:sp>
        <p:nvSpPr>
          <p:cNvPr id="18" name="圆角矩形 17"/>
          <p:cNvSpPr/>
          <p:nvPr/>
        </p:nvSpPr>
        <p:spPr>
          <a:xfrm>
            <a:off x="6804248" y="4941168"/>
            <a:ext cx="1224136" cy="648072"/>
          </a:xfrm>
          <a:prstGeom prst="roundRect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Joint ventures </a:t>
            </a:r>
            <a:endParaRPr lang="zh-CN" altLang="en-US" dirty="0"/>
          </a:p>
        </p:txBody>
      </p:sp>
      <p:sp>
        <p:nvSpPr>
          <p:cNvPr id="19" name="圆角矩形 18"/>
          <p:cNvSpPr/>
          <p:nvPr/>
        </p:nvSpPr>
        <p:spPr>
          <a:xfrm>
            <a:off x="323528" y="6093296"/>
            <a:ext cx="1512168" cy="504056"/>
          </a:xfrm>
          <a:prstGeom prst="roundRect">
            <a:avLst/>
          </a:prstGeom>
          <a:solidFill>
            <a:srgbClr val="00602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Investment </a:t>
            </a:r>
            <a:endParaRPr lang="zh-CN" altLang="en-US" dirty="0"/>
          </a:p>
        </p:txBody>
      </p:sp>
      <p:sp>
        <p:nvSpPr>
          <p:cNvPr id="20" name="圆角矩形 19"/>
          <p:cNvSpPr/>
          <p:nvPr/>
        </p:nvSpPr>
        <p:spPr>
          <a:xfrm>
            <a:off x="2483768" y="6021288"/>
            <a:ext cx="1431776" cy="648072"/>
          </a:xfrm>
          <a:prstGeom prst="roundRect">
            <a:avLst/>
          </a:prstGeom>
          <a:solidFill>
            <a:srgbClr val="00602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Direct investment</a:t>
            </a:r>
            <a:endParaRPr lang="zh-CN" altLang="en-US" dirty="0"/>
          </a:p>
        </p:txBody>
      </p:sp>
      <p:sp>
        <p:nvSpPr>
          <p:cNvPr id="21" name="圆角矩形 20"/>
          <p:cNvSpPr/>
          <p:nvPr/>
        </p:nvSpPr>
        <p:spPr>
          <a:xfrm>
            <a:off x="4716016" y="6021288"/>
            <a:ext cx="1584176" cy="648072"/>
          </a:xfrm>
          <a:prstGeom prst="roundRect">
            <a:avLst/>
          </a:prstGeom>
          <a:solidFill>
            <a:srgbClr val="00602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Portfolio investment</a:t>
            </a:r>
            <a:endParaRPr lang="zh-CN" altLang="en-US" dirty="0"/>
          </a:p>
        </p:txBody>
      </p:sp>
      <p:sp>
        <p:nvSpPr>
          <p:cNvPr id="22" name="等于号 21"/>
          <p:cNvSpPr/>
          <p:nvPr/>
        </p:nvSpPr>
        <p:spPr>
          <a:xfrm>
            <a:off x="1979712" y="6237312"/>
            <a:ext cx="288032" cy="360040"/>
          </a:xfrm>
          <a:prstGeom prst="mathEqual">
            <a:avLst/>
          </a:prstGeom>
          <a:solidFill>
            <a:srgbClr val="006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加号 22"/>
          <p:cNvSpPr/>
          <p:nvPr/>
        </p:nvSpPr>
        <p:spPr>
          <a:xfrm>
            <a:off x="4067944" y="6237312"/>
            <a:ext cx="432048" cy="288032"/>
          </a:xfrm>
          <a:prstGeom prst="mathPlus">
            <a:avLst/>
          </a:prstGeom>
          <a:solidFill>
            <a:srgbClr val="006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Definition of International Trade</a:t>
            </a:r>
          </a:p>
          <a:p>
            <a:r>
              <a:rPr lang="en-US" altLang="zh-CN" dirty="0" smtClean="0"/>
              <a:t>The Reasons for International Trade</a:t>
            </a:r>
          </a:p>
          <a:p>
            <a:r>
              <a:rPr lang="en-US" altLang="zh-CN" sz="2400" dirty="0" smtClean="0"/>
              <a:t>Resources Acquisition </a:t>
            </a:r>
          </a:p>
          <a:p>
            <a:r>
              <a:rPr lang="en-US" altLang="zh-CN" sz="2400" dirty="0" smtClean="0"/>
              <a:t>Benefits Acquisition</a:t>
            </a:r>
          </a:p>
          <a:p>
            <a:r>
              <a:rPr lang="en-US" altLang="zh-CN" sz="2400" dirty="0" smtClean="0"/>
              <a:t>Diversification</a:t>
            </a:r>
          </a:p>
          <a:p>
            <a:r>
              <a:rPr lang="en-US" altLang="zh-CN" sz="2400" dirty="0" smtClean="0"/>
              <a:t>Sales Expansion </a:t>
            </a:r>
          </a:p>
          <a:p>
            <a:r>
              <a:rPr lang="en-US" altLang="zh-CN" sz="2400" dirty="0" smtClean="0"/>
              <a:t>International Balance of Payment </a:t>
            </a:r>
            <a:endParaRPr lang="zh-CN" altLang="en-US" sz="2400" dirty="0" smtClean="0"/>
          </a:p>
          <a:p>
            <a:r>
              <a:rPr lang="en-US" altLang="zh-CN" dirty="0" smtClean="0"/>
              <a:t> Problems concerning International Trade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914400" y="428625"/>
            <a:ext cx="7315200" cy="2143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 anchorCtr="0">
            <a:noAutofit/>
          </a:bodyPr>
          <a:lstStyle/>
          <a:p>
            <a:r>
              <a:rPr lang="en-US" altLang="zh-CN" sz="2600" dirty="0" smtClean="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rPr>
              <a:t>What is the other names of international trade?</a:t>
            </a:r>
            <a:endParaRPr lang="zh-CN" altLang="en-US" sz="2600" dirty="0">
              <a:solidFill>
                <a:srgbClr val="000000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828800" y="2786062"/>
            <a:ext cx="6400800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>
            <a:noAutofit/>
          </a:bodyPr>
          <a:lstStyle/>
          <a:p>
            <a:r>
              <a:rPr lang="en-US" altLang="zh-CN" sz="2600" dirty="0" smtClean="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rPr>
              <a:t>Foreign trade </a:t>
            </a:r>
            <a:endParaRPr lang="zh-CN" altLang="en-US" sz="2600" dirty="0">
              <a:solidFill>
                <a:srgbClr val="000000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828800" y="3643312"/>
            <a:ext cx="6400800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>
            <a:noAutofit/>
          </a:bodyPr>
          <a:lstStyle/>
          <a:p>
            <a:r>
              <a:rPr lang="en-US" altLang="zh-CN" sz="2600" dirty="0" smtClean="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rPr>
              <a:t>Bilateral trade </a:t>
            </a:r>
            <a:endParaRPr lang="zh-CN" altLang="en-US" sz="2600" dirty="0">
              <a:solidFill>
                <a:srgbClr val="000000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828800" y="4500562"/>
            <a:ext cx="6400800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>
            <a:noAutofit/>
          </a:bodyPr>
          <a:lstStyle/>
          <a:p>
            <a:r>
              <a:rPr lang="en-US" altLang="zh-CN" sz="2600" dirty="0" smtClean="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rPr>
              <a:t>Overseas trade </a:t>
            </a:r>
            <a:endParaRPr lang="zh-CN" altLang="en-US" sz="2600" dirty="0">
              <a:solidFill>
                <a:srgbClr val="000000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828800" y="5357812"/>
            <a:ext cx="6400800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>
            <a:noAutofit/>
          </a:bodyPr>
          <a:lstStyle/>
          <a:p>
            <a:r>
              <a:rPr lang="en-US" altLang="zh-CN" sz="2600" dirty="0" smtClean="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rPr>
              <a:t>Regional trade </a:t>
            </a:r>
            <a:endParaRPr lang="zh-CN" altLang="en-US" sz="2600" dirty="0">
              <a:solidFill>
                <a:srgbClr val="000000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8" name="矩形 7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14425" y="2850356"/>
            <a:ext cx="514350" cy="514350"/>
          </a:xfrm>
          <a:prstGeom prst="rect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 smtClean="0">
                <a:solidFill>
                  <a:srgbClr val="FFFFFF"/>
                </a:solidFill>
                <a:latin typeface="Microsoft Yahei"/>
                <a:ea typeface="Microsoft Yahei"/>
                <a:sym typeface="Microsoft Yahei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9" name="矩形 8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114425" y="3707606"/>
            <a:ext cx="514350" cy="514350"/>
          </a:xfrm>
          <a:prstGeom prst="rect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 smtClean="0">
                <a:solidFill>
                  <a:srgbClr val="FFFFFF"/>
                </a:solidFill>
                <a:latin typeface="Microsoft Yahei"/>
                <a:ea typeface="Microsoft Yahei"/>
                <a:sym typeface="Microsoft Yahei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10" name="矩形 9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1114425" y="4564856"/>
            <a:ext cx="514350" cy="514350"/>
          </a:xfrm>
          <a:prstGeom prst="rect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 smtClean="0">
                <a:solidFill>
                  <a:srgbClr val="FFFFFF"/>
                </a:solidFill>
                <a:latin typeface="Microsoft Yahei"/>
                <a:ea typeface="Microsoft Yahei"/>
                <a:sym typeface="Microsoft Yahei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11" name="矩形 10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1114425" y="5422106"/>
            <a:ext cx="514350" cy="514350"/>
          </a:xfrm>
          <a:prstGeom prst="rect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 smtClean="0">
                <a:solidFill>
                  <a:srgbClr val="FFFFFF"/>
                </a:solidFill>
                <a:latin typeface="Microsoft Yahei"/>
                <a:ea typeface="Microsoft Yahei"/>
                <a:sym typeface="Microsoft Yahei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12" name="圆角矩形 11"/>
          <p:cNvSpPr/>
          <p:nvPr>
            <p:custDataLst>
              <p:tags r:id="rId11"/>
            </p:custDataLst>
          </p:nvPr>
        </p:nvSpPr>
        <p:spPr>
          <a:xfrm>
            <a:off x="6172200" y="6215062"/>
            <a:ext cx="1543050" cy="411480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zh-CN" altLang="en-US" sz="1600" smtClean="0">
                <a:solidFill>
                  <a:srgbClr val="FFFFFF"/>
                </a:solidFill>
                <a:latin typeface="Microsoft Yahei"/>
                <a:ea typeface="Microsoft Yahei"/>
                <a:sym typeface="Microsoft Yahei"/>
              </a:rPr>
              <a:t>提交</a:t>
            </a:r>
            <a:endParaRPr lang="zh-CN" altLang="en-US" sz="1600">
              <a:solidFill>
                <a:srgbClr val="FFFFFF"/>
              </a:solidFill>
              <a:latin typeface="Microsoft Yahei"/>
              <a:ea typeface="Microsoft Yahei"/>
              <a:sym typeface="Microsoft Yahei"/>
            </a:endParaRPr>
          </a:p>
        </p:txBody>
      </p:sp>
      <p:grpSp>
        <p:nvGrpSpPr>
          <p:cNvPr id="17" name="组合 16"/>
          <p:cNvGrpSpPr/>
          <p:nvPr>
            <p:custDataLst>
              <p:tags r:id="rId12"/>
            </p:custDataLst>
          </p:nvPr>
        </p:nvGrpSpPr>
        <p:grpSpPr>
          <a:xfrm>
            <a:off x="0" y="0"/>
            <a:ext cx="9144000" cy="635000"/>
            <a:chOff x="0" y="0"/>
            <a:chExt cx="9144000" cy="635000"/>
          </a:xfrm>
        </p:grpSpPr>
        <p:sp>
          <p:nvSpPr>
            <p:cNvPr id="13" name="TitleBackground"/>
            <p:cNvSpPr/>
            <p:nvPr>
              <p:custDataLst>
                <p:tags r:id="rId14"/>
              </p:custDataLst>
            </p:nvPr>
          </p:nvSpPr>
          <p:spPr>
            <a:xfrm>
              <a:off x="0" y="0"/>
              <a:ext cx="9144000" cy="635000"/>
            </a:xfrm>
            <a:prstGeom prst="rect">
              <a:avLst/>
            </a:prstGeom>
            <a:solidFill>
              <a:srgbClr val="F6F7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ColorBlock"/>
            <p:cNvSpPr/>
            <p:nvPr>
              <p:custDataLst>
                <p:tags r:id="rId15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ypeText"/>
            <p:cNvSpPr/>
            <p:nvPr>
              <p:custDataLst>
                <p:tags r:id="rId16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0" smtClean="0">
                  <a:solidFill>
                    <a:srgbClr val="000000"/>
                  </a:solidFill>
                  <a:latin typeface="Microsoft Yahei"/>
                  <a:ea typeface="Microsoft Yahei"/>
                  <a:sym typeface="Microsoft Yahei"/>
                </a:rPr>
                <a:t>多选题</a:t>
              </a:r>
              <a:endParaRPr lang="zh-CN" altLang="en-US" sz="260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16" name="TipText"/>
            <p:cNvSpPr/>
            <p:nvPr>
              <p:custDataLst>
                <p:tags r:id="rId17"/>
              </p:custDataLst>
            </p:nvPr>
          </p:nvSpPr>
          <p:spPr>
            <a:xfrm>
              <a:off x="1525905" y="109220"/>
              <a:ext cx="2286000" cy="507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1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</p:grpSp>
      <p:pic>
        <p:nvPicPr>
          <p:cNvPr id="2" name="图片 1" descr="tmpAF6B.tmp"/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759460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914400" y="428625"/>
            <a:ext cx="7315200" cy="2143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 anchorCtr="0">
            <a:noAutofit/>
          </a:bodyPr>
          <a:lstStyle/>
          <a:p>
            <a:r>
              <a:rPr lang="en-US" altLang="zh-CN" sz="2600" dirty="0" smtClean="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rPr>
              <a:t>What is included in the international trade?</a:t>
            </a:r>
            <a:endParaRPr lang="zh-CN" altLang="en-US" sz="2600" dirty="0">
              <a:solidFill>
                <a:srgbClr val="000000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828800" y="2786062"/>
            <a:ext cx="6400800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>
            <a:noAutofit/>
          </a:bodyPr>
          <a:lstStyle/>
          <a:p>
            <a:endParaRPr lang="zh-CN" altLang="en-US" sz="2600" dirty="0">
              <a:solidFill>
                <a:srgbClr val="000000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828800" y="3643312"/>
            <a:ext cx="6400800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>
            <a:noAutofit/>
          </a:bodyPr>
          <a:lstStyle/>
          <a:p>
            <a:r>
              <a:rPr lang="en-US" altLang="zh-CN" sz="2600" dirty="0" smtClean="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rPr>
              <a:t>export trade </a:t>
            </a:r>
            <a:endParaRPr lang="zh-CN" altLang="en-US" sz="2600" dirty="0">
              <a:solidFill>
                <a:srgbClr val="000000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828800" y="4500562"/>
            <a:ext cx="6400800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>
            <a:noAutofit/>
          </a:bodyPr>
          <a:lstStyle/>
          <a:p>
            <a:r>
              <a:rPr lang="en-US" altLang="zh-CN" sz="2600" dirty="0" smtClean="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rPr>
              <a:t>Visible goods </a:t>
            </a:r>
            <a:endParaRPr lang="zh-CN" altLang="en-US" sz="2600" dirty="0">
              <a:solidFill>
                <a:srgbClr val="000000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828800" y="5357812"/>
            <a:ext cx="6400800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>
            <a:noAutofit/>
          </a:bodyPr>
          <a:lstStyle/>
          <a:p>
            <a:r>
              <a:rPr lang="en-US" altLang="zh-CN" sz="2600" dirty="0" smtClean="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rPr>
              <a:t>Invisible goods </a:t>
            </a:r>
            <a:endParaRPr lang="zh-CN" altLang="en-US" sz="2600" dirty="0">
              <a:solidFill>
                <a:srgbClr val="000000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8" name="矩形 7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14425" y="2850356"/>
            <a:ext cx="514350" cy="514350"/>
          </a:xfrm>
          <a:prstGeom prst="rect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 smtClean="0">
                <a:solidFill>
                  <a:srgbClr val="FFFFFF"/>
                </a:solidFill>
                <a:latin typeface="Microsoft Yahei"/>
                <a:ea typeface="Microsoft Yahei"/>
                <a:sym typeface="Microsoft Yahei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9" name="矩形 8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114425" y="3707606"/>
            <a:ext cx="514350" cy="514350"/>
          </a:xfrm>
          <a:prstGeom prst="rect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 smtClean="0">
                <a:solidFill>
                  <a:srgbClr val="FFFFFF"/>
                </a:solidFill>
                <a:latin typeface="Microsoft Yahei"/>
                <a:ea typeface="Microsoft Yahei"/>
                <a:sym typeface="Microsoft Yahei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10" name="矩形 9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1114425" y="4564856"/>
            <a:ext cx="514350" cy="514350"/>
          </a:xfrm>
          <a:prstGeom prst="rect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 smtClean="0">
                <a:solidFill>
                  <a:srgbClr val="FFFFFF"/>
                </a:solidFill>
                <a:latin typeface="Microsoft Yahei"/>
                <a:ea typeface="Microsoft Yahei"/>
                <a:sym typeface="Microsoft Yahei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11" name="矩形 10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1114425" y="5422106"/>
            <a:ext cx="514350" cy="514350"/>
          </a:xfrm>
          <a:prstGeom prst="rect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 smtClean="0">
                <a:solidFill>
                  <a:srgbClr val="FFFFFF"/>
                </a:solidFill>
                <a:latin typeface="Microsoft Yahei"/>
                <a:ea typeface="Microsoft Yahei"/>
                <a:sym typeface="Microsoft Yahei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12" name="圆角矩形 11"/>
          <p:cNvSpPr/>
          <p:nvPr>
            <p:custDataLst>
              <p:tags r:id="rId11"/>
            </p:custDataLst>
          </p:nvPr>
        </p:nvSpPr>
        <p:spPr>
          <a:xfrm>
            <a:off x="6172200" y="6215062"/>
            <a:ext cx="1543050" cy="411480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zh-CN" altLang="en-US" sz="1600" smtClean="0">
                <a:solidFill>
                  <a:srgbClr val="FFFFFF"/>
                </a:solidFill>
                <a:latin typeface="Microsoft Yahei"/>
                <a:ea typeface="Microsoft Yahei"/>
                <a:sym typeface="Microsoft Yahei"/>
              </a:rPr>
              <a:t>提交</a:t>
            </a:r>
            <a:endParaRPr lang="zh-CN" altLang="en-US" sz="1600">
              <a:solidFill>
                <a:srgbClr val="FFFFFF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19" name="矩形 18"/>
          <p:cNvSpPr/>
          <p:nvPr>
            <p:custDataLst>
              <p:tags r:id="rId12"/>
            </p:custDataLst>
          </p:nvPr>
        </p:nvSpPr>
        <p:spPr>
          <a:xfrm>
            <a:off x="1907704" y="2852936"/>
            <a:ext cx="6400800" cy="642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>
            <a:noAutofit/>
          </a:bodyPr>
          <a:lstStyle/>
          <a:p>
            <a:r>
              <a:rPr lang="en-US" altLang="zh-CN" sz="2600" dirty="0" smtClean="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rPr>
              <a:t>import trade </a:t>
            </a:r>
            <a:endParaRPr lang="zh-CN" altLang="en-US" sz="2600" dirty="0">
              <a:solidFill>
                <a:srgbClr val="000000"/>
              </a:solidFill>
              <a:latin typeface="Microsoft Yahei"/>
              <a:ea typeface="Microsoft Yahei"/>
              <a:sym typeface="Microsoft Yahei"/>
            </a:endParaRPr>
          </a:p>
        </p:txBody>
      </p: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0" y="0"/>
            <a:ext cx="9144000" cy="635000"/>
            <a:chOff x="0" y="0"/>
            <a:chExt cx="9144000" cy="635000"/>
          </a:xfrm>
        </p:grpSpPr>
        <p:sp>
          <p:nvSpPr>
            <p:cNvPr id="13" name="TitleBackground"/>
            <p:cNvSpPr/>
            <p:nvPr>
              <p:custDataLst>
                <p:tags r:id="rId15"/>
              </p:custDataLst>
            </p:nvPr>
          </p:nvSpPr>
          <p:spPr>
            <a:xfrm>
              <a:off x="0" y="0"/>
              <a:ext cx="9144000" cy="635000"/>
            </a:xfrm>
            <a:prstGeom prst="rect">
              <a:avLst/>
            </a:prstGeom>
            <a:solidFill>
              <a:srgbClr val="F6F7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ColorBlock"/>
            <p:cNvSpPr/>
            <p:nvPr>
              <p:custDataLst>
                <p:tags r:id="rId16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ypeText"/>
            <p:cNvSpPr/>
            <p:nvPr>
              <p:custDataLst>
                <p:tags r:id="rId17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0" smtClean="0">
                  <a:solidFill>
                    <a:srgbClr val="000000"/>
                  </a:solidFill>
                  <a:latin typeface="Microsoft Yahei"/>
                  <a:ea typeface="Microsoft Yahei"/>
                  <a:sym typeface="Microsoft Yahei"/>
                </a:rPr>
                <a:t>多选题</a:t>
              </a:r>
              <a:endParaRPr lang="zh-CN" altLang="en-US" sz="260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16" name="TipText"/>
            <p:cNvSpPr/>
            <p:nvPr>
              <p:custDataLst>
                <p:tags r:id="rId18"/>
              </p:custDataLst>
            </p:nvPr>
          </p:nvSpPr>
          <p:spPr>
            <a:xfrm>
              <a:off x="1525905" y="109220"/>
              <a:ext cx="2286000" cy="507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1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</p:grpSp>
      <p:pic>
        <p:nvPicPr>
          <p:cNvPr id="2" name="图片 1" descr="tmpAF6B.tmp"/>
          <p:cNvPicPr>
            <a:picLocks/>
          </p:cNvPicPr>
          <p:nvPr>
            <p:custDataLst>
              <p:tags r:id="rId14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759460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7239000" cy="626328"/>
          </a:xfr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sz="2800" dirty="0" smtClean="0"/>
              <a:t>The definition of international trade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9416"/>
            <a:ext cx="7427168" cy="4846320"/>
          </a:xfrm>
        </p:spPr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International trade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395536" y="4149080"/>
            <a:ext cx="712879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The fair and deliberate exchange of commodity and service across national boundaries 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467544" y="3212976"/>
            <a:ext cx="511256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also known as foreign trade, or overseas trade.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4355976" y="1628800"/>
            <a:ext cx="144016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Import </a:t>
            </a:r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4355976" y="2420888"/>
            <a:ext cx="15121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Export  </a:t>
            </a:r>
            <a:endParaRPr lang="zh-CN" altLang="en-US" dirty="0"/>
          </a:p>
        </p:txBody>
      </p:sp>
      <p:sp>
        <p:nvSpPr>
          <p:cNvPr id="12" name="左大括号 11"/>
          <p:cNvSpPr/>
          <p:nvPr/>
        </p:nvSpPr>
        <p:spPr>
          <a:xfrm>
            <a:off x="3851920" y="1916832"/>
            <a:ext cx="288032" cy="864096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156176" y="1556792"/>
            <a:ext cx="144016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Visible  </a:t>
            </a:r>
            <a:endParaRPr lang="zh-CN" altLang="en-US" dirty="0"/>
          </a:p>
        </p:txBody>
      </p:sp>
      <p:sp>
        <p:nvSpPr>
          <p:cNvPr id="14" name="圆角矩形 13"/>
          <p:cNvSpPr/>
          <p:nvPr/>
        </p:nvSpPr>
        <p:spPr>
          <a:xfrm>
            <a:off x="6156176" y="2420888"/>
            <a:ext cx="144016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Invisible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7239000" cy="55432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RESOURCES ACQUISITION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844824"/>
            <a:ext cx="7344816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The different distributions of the world’s resources determine the patterns of world trade. 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3212976"/>
            <a:ext cx="23762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Raw materials are unevenly distributed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5661248"/>
            <a:ext cx="2232248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The United States is a major consumer of coffee 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5733256"/>
            <a:ext cx="2232248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No climate to grow  any fits own. 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24128" y="5373216"/>
            <a:ext cx="2232248" cy="12003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Import coffee from countries rich in coffee, like Brazil, Colombia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83968" y="3140968"/>
            <a:ext cx="288032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Climate and soil affect the cultivation of some agricultural products</a:t>
            </a:r>
            <a:endParaRPr lang="zh-CN" altLang="en-US" dirty="0"/>
          </a:p>
        </p:txBody>
      </p:sp>
      <p:sp>
        <p:nvSpPr>
          <p:cNvPr id="11" name="左大括号 10"/>
          <p:cNvSpPr/>
          <p:nvPr/>
        </p:nvSpPr>
        <p:spPr>
          <a:xfrm rot="5400000">
            <a:off x="3275856" y="1052736"/>
            <a:ext cx="648072" cy="3528392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39552" y="4581128"/>
            <a:ext cx="1008112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Britain </a:t>
            </a:r>
            <a:endParaRPr lang="zh-CN" altLang="en-US" dirty="0"/>
          </a:p>
        </p:txBody>
      </p:sp>
      <p:sp>
        <p:nvSpPr>
          <p:cNvPr id="13" name="左大括号 12"/>
          <p:cNvSpPr/>
          <p:nvPr/>
        </p:nvSpPr>
        <p:spPr>
          <a:xfrm>
            <a:off x="1619672" y="4293096"/>
            <a:ext cx="360040" cy="936104"/>
          </a:xfrm>
          <a:prstGeom prst="leftBrace">
            <a:avLst/>
          </a:prstGeom>
          <a:noFill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123728" y="4149080"/>
            <a:ext cx="1440160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Rich in coal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123728" y="4653136"/>
            <a:ext cx="2376264" cy="9233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Lacks many minerals such as copper and aluminum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652120" y="4149080"/>
            <a:ext cx="1008112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Export 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652120" y="4725144"/>
            <a:ext cx="1008112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Import  </a:t>
            </a:r>
            <a:endParaRPr lang="zh-CN" altLang="en-US" dirty="0"/>
          </a:p>
        </p:txBody>
      </p:sp>
      <p:sp>
        <p:nvSpPr>
          <p:cNvPr id="18" name="右箭头 17"/>
          <p:cNvSpPr/>
          <p:nvPr/>
        </p:nvSpPr>
        <p:spPr>
          <a:xfrm>
            <a:off x="4283968" y="4293096"/>
            <a:ext cx="792088" cy="144016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4788024" y="4869160"/>
            <a:ext cx="432048" cy="144016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2627784" y="6021288"/>
            <a:ext cx="144016" cy="216024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5364088" y="5949280"/>
            <a:ext cx="144016" cy="216024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Benefits Acquisition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916832"/>
            <a:ext cx="5112568" cy="576064"/>
          </a:xfrm>
        </p:spPr>
        <p:txBody>
          <a:bodyPr/>
          <a:lstStyle/>
          <a:p>
            <a:r>
              <a:rPr lang="en-US" altLang="zh-CN" dirty="0" smtClean="0"/>
              <a:t>The comparative cost theory 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251520" y="2780928"/>
            <a:ext cx="75608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Different countries or regions have different production possibilities. Trade between countries can be profitable for both, even if one of the countries can produce every commodity mo cheaply.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395536" y="4725144"/>
            <a:ext cx="1800200" cy="576064"/>
          </a:xfrm>
          <a:prstGeom prst="roundRect">
            <a:avLst/>
          </a:prstGeom>
          <a:solidFill>
            <a:srgbClr val="436D43"/>
          </a:solidFill>
          <a:ln>
            <a:solidFill>
              <a:srgbClr val="436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The United States 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3203848" y="4149080"/>
            <a:ext cx="1800200" cy="576064"/>
          </a:xfrm>
          <a:prstGeom prst="roundRect">
            <a:avLst/>
          </a:prstGeom>
          <a:solidFill>
            <a:srgbClr val="436D43"/>
          </a:solidFill>
          <a:ln>
            <a:solidFill>
              <a:srgbClr val="436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1/3 labor for food producing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3131840" y="5085184"/>
            <a:ext cx="2088232" cy="576064"/>
          </a:xfrm>
          <a:prstGeom prst="roundRect">
            <a:avLst/>
          </a:prstGeom>
          <a:solidFill>
            <a:srgbClr val="436D43"/>
          </a:solidFill>
          <a:ln>
            <a:solidFill>
              <a:srgbClr val="436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1/2 labor for clothes producing</a:t>
            </a:r>
            <a:endParaRPr lang="zh-CN" altLang="en-US" dirty="0"/>
          </a:p>
        </p:txBody>
      </p:sp>
      <p:sp>
        <p:nvSpPr>
          <p:cNvPr id="8" name="双大括号 7"/>
          <p:cNvSpPr/>
          <p:nvPr/>
        </p:nvSpPr>
        <p:spPr>
          <a:xfrm>
            <a:off x="2483768" y="4293096"/>
            <a:ext cx="3240360" cy="1152128"/>
          </a:xfrm>
          <a:prstGeom prst="bracePair">
            <a:avLst/>
          </a:prstGeom>
          <a:noFill/>
          <a:ln>
            <a:solidFill>
              <a:srgbClr val="436D4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6084168" y="4437112"/>
            <a:ext cx="2016224" cy="648072"/>
          </a:xfrm>
          <a:prstGeom prst="roundRect">
            <a:avLst/>
          </a:prstGeom>
          <a:solidFill>
            <a:srgbClr val="436D43"/>
          </a:solidFill>
          <a:ln>
            <a:solidFill>
              <a:srgbClr val="436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Import clothes from the Europe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Diversification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6"/>
            <a:ext cx="7239000" cy="955488"/>
          </a:xfrm>
        </p:spPr>
        <p:txBody>
          <a:bodyPr/>
          <a:lstStyle/>
          <a:p>
            <a:r>
              <a:rPr lang="en-US" altLang="zh-CN" dirty="0" smtClean="0"/>
              <a:t>Companies usually prefer to avoid wild swings in their sales and profit.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251520" y="3068960"/>
            <a:ext cx="3168352" cy="1584176"/>
          </a:xfrm>
          <a:prstGeom prst="roundRect">
            <a:avLst/>
          </a:prstGeom>
          <a:solidFill>
            <a:srgbClr val="436D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While sales decrease in one country that is experiencing recession, they increase in another that is undergoing recovery 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4716016" y="3140968"/>
            <a:ext cx="3312368" cy="1368152"/>
          </a:xfrm>
          <a:prstGeom prst="roundRect">
            <a:avLst/>
          </a:prstGeom>
          <a:solidFill>
            <a:srgbClr val="436D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 company may be able to avoid the full  impact of price swings or shortages in any country that might be brought about. </a:t>
            </a:r>
            <a:endParaRPr lang="zh-CN" altLang="en-US" dirty="0"/>
          </a:p>
        </p:txBody>
      </p:sp>
      <p:sp>
        <p:nvSpPr>
          <p:cNvPr id="6" name="右箭头 5"/>
          <p:cNvSpPr/>
          <p:nvPr/>
        </p:nvSpPr>
        <p:spPr>
          <a:xfrm>
            <a:off x="3707904" y="3573016"/>
            <a:ext cx="648072" cy="360040"/>
          </a:xfrm>
          <a:prstGeom prst="rightArrow">
            <a:avLst/>
          </a:prstGeom>
          <a:solidFill>
            <a:srgbClr val="436D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Sales expansion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844824"/>
            <a:ext cx="7239000" cy="667456"/>
          </a:xfrm>
        </p:spPr>
        <p:txBody>
          <a:bodyPr/>
          <a:lstStyle/>
          <a:p>
            <a:r>
              <a:rPr lang="en-US" altLang="zh-CN" dirty="0" smtClean="0"/>
              <a:t>What’s the limitation for sales?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971600" y="3068960"/>
            <a:ext cx="2304256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The number of people interested in a firm’s products and services 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4355976" y="3212976"/>
            <a:ext cx="2304256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Customer’s capacity of purchasing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MA"/>
  <p:tag name="PROBLEMSCORE" val="1.0"/>
  <p:tag name="PROBLEMSCORE_HALF" val="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MA"/>
  <p:tag name="RAINBULLET" val="Wron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M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M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MA"/>
  <p:tag name="PROBLEMSCORE" val="1.0"/>
  <p:tag name="PROBLEMSCORE_HALF" val="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MA"/>
  <p:tag name="RAINBULLET" val="Correct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MA"/>
  <p:tag name="RAINBULLET" val="Correct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MA"/>
  <p:tag name="RAINBULLET" val="Correct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MA"/>
  <p:tag name="RAINBULLET" val="Correct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M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M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MA"/>
  <p:tag name="RAINBULLET" val="Correct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MA"/>
  <p:tag name="RAINBULLET" val="Wron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MA"/>
  <p:tag name="RAINBULLET" val="Correct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华丽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华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83</TotalTime>
  <Words>470</Words>
  <Application>Microsoft Office PowerPoint</Application>
  <PresentationFormat>全屏显示(4:3)</PresentationFormat>
  <Paragraphs>102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华丽</vt:lpstr>
      <vt:lpstr>A Brief Introduction to International Trade</vt:lpstr>
      <vt:lpstr>Outline </vt:lpstr>
      <vt:lpstr>幻灯片 3</vt:lpstr>
      <vt:lpstr>幻灯片 4</vt:lpstr>
      <vt:lpstr>The definition of international trade</vt:lpstr>
      <vt:lpstr>RESOURCES ACQUISITION </vt:lpstr>
      <vt:lpstr>Benefits Acquisition </vt:lpstr>
      <vt:lpstr>Diversification </vt:lpstr>
      <vt:lpstr>Sales expansion </vt:lpstr>
      <vt:lpstr>International balance of payment</vt:lpstr>
      <vt:lpstr>Problems concerning international trade</vt:lpstr>
      <vt:lpstr>Forms of international trade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Brief Introduction to International Trade</dc:title>
  <dc:creator>wenwen</dc:creator>
  <cp:lastModifiedBy>Administrator</cp:lastModifiedBy>
  <cp:revision>11</cp:revision>
  <dcterms:created xsi:type="dcterms:W3CDTF">2015-07-26T10:19:16Z</dcterms:created>
  <dcterms:modified xsi:type="dcterms:W3CDTF">2018-07-03T04:58:57Z</dcterms:modified>
</cp:coreProperties>
</file>