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59" r:id="rId7"/>
  </p:sldIdLst>
  <p:sldSz cx="5715000" cy="9144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866" y="-96"/>
      </p:cViewPr>
      <p:guideLst>
        <p:guide orient="horz" pos="2880"/>
        <p:guide pos="1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雨课堂试卷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5750" y="3810000"/>
            <a:ext cx="5143500" cy="1524000"/>
          </a:xfrm>
          <a:prstGeom prst="rect">
            <a:avLst/>
          </a:prstGeom>
        </p:spPr>
        <p:txBody>
          <a:bodyPr vert="horz" anchor="ctr" anchorCtr="1"/>
          <a:lstStyle>
            <a:lvl1pPr>
              <a:defRPr sz="2600"/>
            </a:lvl1pPr>
          </a:lstStyle>
          <a:p>
            <a:r>
              <a:rPr lang="zh-CN" altLang="en-US" smtClean="0"/>
              <a:t>请填写试卷标题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.png"/><Relationship Id="rId5" Type="http://schemas.openxmlformats.org/officeDocument/2006/relationships/tags" Target="../tags/tag1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.png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.png"/><Relationship Id="rId5" Type="http://schemas.openxmlformats.org/officeDocument/2006/relationships/tags" Target="../tags/tag3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课后练习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7000" y="7874000"/>
            <a:ext cx="5461000" cy="10160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*此封面页请勿删除，删除后将无法上传至试卷库，添加菜单栏任意题型即可制作试卷。本提示将在上传时自动隐藏。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5212" y="2267744"/>
            <a:ext cx="5449788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to </a:t>
            </a:r>
            <a:r>
              <a:rPr lang="en-US" altLang="zh-CN" sz="2400" dirty="0" smtClean="0">
                <a:solidFill>
                  <a:schemeClr val="tx1"/>
                </a:solidFill>
              </a:rPr>
              <a:t>make continual efforts to gain sth.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the </a:t>
            </a:r>
            <a:r>
              <a:rPr lang="en-US" altLang="zh-CN" sz="2400" dirty="0" smtClean="0">
                <a:solidFill>
                  <a:schemeClr val="tx1"/>
                </a:solidFill>
              </a:rPr>
              <a:t>action of obtaining, esp. by efforts of careful </a:t>
            </a:r>
            <a:r>
              <a:rPr lang="en-US" altLang="zh-CN" sz="2400" dirty="0" smtClean="0">
                <a:solidFill>
                  <a:schemeClr val="tx1"/>
                </a:solidFill>
              </a:rPr>
              <a:t>attention</a:t>
            </a: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which by is its nature can not be known by senses, not clear and certain, not real.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the goods (freight) carried by a ship, plane or vehicle</a:t>
            </a:r>
            <a:r>
              <a:rPr lang="en-US" altLang="zh-CN" sz="2400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the amount by which a price is raised.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profit, </a:t>
            </a:r>
            <a:r>
              <a:rPr lang="en-US" altLang="zh-CN" sz="2400" dirty="0" smtClean="0">
                <a:solidFill>
                  <a:schemeClr val="tx1"/>
                </a:solidFill>
              </a:rPr>
              <a:t>interest</a:t>
            </a: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the net value of assets or interest, invest.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not </a:t>
            </a:r>
            <a:r>
              <a:rPr lang="en-US" altLang="zh-CN" sz="2400" dirty="0" smtClean="0">
                <a:solidFill>
                  <a:schemeClr val="tx1"/>
                </a:solidFill>
              </a:rPr>
              <a:t>needing other things or people, taking decisions alone.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a share of the </a:t>
            </a:r>
            <a:r>
              <a:rPr lang="en-US" altLang="zh-CN" sz="2400" dirty="0" smtClean="0">
                <a:solidFill>
                  <a:schemeClr val="tx1"/>
                </a:solidFill>
              </a:rPr>
              <a:t>profitsJ</a:t>
            </a:r>
            <a:r>
              <a:rPr lang="en-US" altLang="zh-CN" sz="2400" dirty="0" smtClean="0">
                <a:solidFill>
                  <a:schemeClr val="tx1"/>
                </a:solidFill>
              </a:rPr>
              <a:t>. need or purpose. </a:t>
            </a:r>
            <a:endParaRPr lang="zh-CN" altLang="en-US" sz="2400" dirty="0">
              <a:solidFill>
                <a:schemeClr val="tx1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8270875"/>
            <a:ext cx="5715000" cy="476250"/>
          </a:xfrm>
          <a:prstGeom prst="rect">
            <a:avLst/>
          </a:prstGeom>
          <a:solidFill>
            <a:srgbClr val="FBF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 anchorCtr="1">
            <a:noAutofit/>
          </a:bodyPr>
          <a:lstStyle/>
          <a:p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正常使用主观题需</a:t>
            </a:r>
            <a:r>
              <a:rPr lang="en-US" altLang="zh-CN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2.0</a:t>
            </a:r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以上版本雨课堂</a:t>
            </a:r>
            <a:endParaRPr lang="zh-CN" altLang="en-US" sz="1500">
              <a:solidFill>
                <a:srgbClr val="F84F41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5" name="TitleBackground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ypeText"/>
            <p:cNvSpPr/>
            <p:nvPr>
              <p:custDataLst>
                <p:tags r:id="rId8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主观题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8" name="TipText"/>
            <p:cNvSpPr/>
            <p:nvPr>
              <p:custDataLst>
                <p:tags r:id="rId9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3" name="图片 2" descr="tmpE3B2.t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6804248"/>
            <a:ext cx="5715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2000" dirty="0" smtClean="0"/>
              <a:t>Motivation 2. pursue 3. mark up 4. procrement 5. intangible 6. cargo 7. roalty 8. equity 9. yield 10 independent </a:t>
            </a:r>
          </a:p>
          <a:p>
            <a:pPr marL="342900" indent="-342900">
              <a:buAutoNum type="arabicPeriod"/>
            </a:pPr>
            <a:r>
              <a:rPr lang="en-US" altLang="zh-CN" sz="2000" dirty="0" smtClean="0"/>
              <a:t>1</a:t>
            </a:r>
            <a:r>
              <a:rPr lang="en-US" altLang="zh-CN" sz="2000" dirty="0" smtClean="0"/>
              <a:t>. ( ) 2. ( ) 3. ( ) 4. ( ) 5.( ) 6. ( ) 7. ( ) 8. ( ) 9. ( ) 10. ( )</a:t>
            </a:r>
            <a:endParaRPr lang="zh-CN" altLang="en-US" sz="20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25252" y="2771800"/>
            <a:ext cx="457200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Judge the following sentences, mark true or false</a:t>
            </a:r>
            <a:endParaRPr lang="zh-CN" altLang="en-US" sz="2800" dirty="0" smtClean="0">
              <a:solidFill>
                <a:schemeClr val="tx1"/>
              </a:solidFill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1</a:t>
            </a:r>
            <a:r>
              <a:rPr lang="en-US" altLang="zh-CN" sz="2800" dirty="0" smtClean="0">
                <a:solidFill>
                  <a:schemeClr val="tx1"/>
                </a:solidFill>
              </a:rPr>
              <a:t>. According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to the CISG, once the offerer stipulats the validity on the offer, the offerer can still cancel the offer.</a:t>
            </a:r>
            <a:br>
              <a:rPr lang="en-US" altLang="zh-CN" sz="2800" dirty="0" smtClean="0">
                <a:solidFill>
                  <a:schemeClr val="tx1"/>
                </a:solidFill>
              </a:rPr>
            </a:br>
            <a:r>
              <a:rPr lang="en-US" altLang="zh-CN" sz="2800" dirty="0" smtClean="0">
                <a:solidFill>
                  <a:schemeClr val="tx1"/>
                </a:solidFill>
              </a:rPr>
              <a:t>2. offer and acceptance are two indispensable links for reaching an agreement and concluding a contract. </a:t>
            </a:r>
            <a:br>
              <a:rPr lang="en-US" altLang="zh-CN" sz="2800" dirty="0" smtClean="0">
                <a:solidFill>
                  <a:schemeClr val="tx1"/>
                </a:solidFill>
              </a:rPr>
            </a:br>
            <a:r>
              <a:rPr lang="en-US" altLang="zh-CN" sz="2800" dirty="0" smtClean="0">
                <a:solidFill>
                  <a:schemeClr val="tx1"/>
                </a:solidFill>
              </a:rPr>
              <a:t>3. during the negotiation, the offer is made by seller and acceptance is made by buyer.</a:t>
            </a:r>
            <a:endParaRPr lang="zh-CN" altLang="en-US" sz="2600" dirty="0">
              <a:solidFill>
                <a:schemeClr val="tx1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8270875"/>
            <a:ext cx="5715000" cy="476250"/>
          </a:xfrm>
          <a:prstGeom prst="rect">
            <a:avLst/>
          </a:prstGeom>
          <a:solidFill>
            <a:srgbClr val="FBF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 anchorCtr="1">
            <a:noAutofit/>
          </a:bodyPr>
          <a:lstStyle/>
          <a:p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正常使用主观题需</a:t>
            </a:r>
            <a:r>
              <a:rPr lang="en-US" altLang="zh-CN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2.0</a:t>
            </a:r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以上版本雨课堂</a:t>
            </a:r>
            <a:endParaRPr lang="zh-CN" altLang="en-US" sz="1500">
              <a:solidFill>
                <a:srgbClr val="F84F41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5" name="TitleBackground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ypeText"/>
            <p:cNvSpPr/>
            <p:nvPr>
              <p:custDataLst>
                <p:tags r:id="rId8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主观题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8" name="TipText"/>
            <p:cNvSpPr/>
            <p:nvPr>
              <p:custDataLst>
                <p:tags r:id="rId9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3" name="图片 2" descr="tmpE3B2.t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25252" y="3131840"/>
            <a:ext cx="457200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Judge the following sentences, mark true or </a:t>
            </a:r>
            <a:r>
              <a:rPr lang="en-US" altLang="zh-CN" sz="2800" dirty="0" smtClean="0">
                <a:solidFill>
                  <a:schemeClr val="tx1"/>
                </a:solidFill>
              </a:rPr>
              <a:t>false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4. enquiry, offer and acceptance are indispensable part of a </a:t>
            </a:r>
            <a:r>
              <a:rPr lang="en-US" altLang="zh-CN" sz="2800" dirty="0" smtClean="0">
                <a:solidFill>
                  <a:schemeClr val="tx1"/>
                </a:solidFill>
              </a:rPr>
              <a:t>negotion. </a:t>
            </a:r>
            <a:r>
              <a:rPr lang="en-US" altLang="zh-CN" sz="2800" dirty="0" smtClean="0">
                <a:solidFill>
                  <a:schemeClr val="tx1"/>
                </a:solidFill>
              </a:rPr>
              <a:t/>
            </a:r>
            <a:br>
              <a:rPr lang="en-US" altLang="zh-CN" sz="2800" dirty="0" smtClean="0">
                <a:solidFill>
                  <a:schemeClr val="tx1"/>
                </a:solidFill>
              </a:rPr>
            </a:br>
            <a:r>
              <a:rPr lang="en-US" altLang="zh-CN" sz="2800" dirty="0" smtClean="0">
                <a:solidFill>
                  <a:schemeClr val="tx1"/>
                </a:solidFill>
              </a:rPr>
              <a:t>An advertisement on paper is an effective offer </a:t>
            </a:r>
            <a:br>
              <a:rPr lang="en-US" altLang="zh-CN" sz="2800" dirty="0" smtClean="0">
                <a:solidFill>
                  <a:schemeClr val="tx1"/>
                </a:solidFill>
              </a:rPr>
            </a:br>
            <a:r>
              <a:rPr lang="en-US" altLang="zh-CN" sz="2800" dirty="0" smtClean="0">
                <a:solidFill>
                  <a:schemeClr val="tx1"/>
                </a:solidFill>
              </a:rPr>
              <a:t>5. if an offer remaks “irrevocable”, it means the offerer has no right to withdraw the offer. </a:t>
            </a:r>
            <a:br>
              <a:rPr lang="en-US" altLang="zh-CN" sz="2800" dirty="0" smtClean="0">
                <a:solidFill>
                  <a:schemeClr val="tx1"/>
                </a:solidFill>
              </a:rPr>
            </a:br>
            <a:r>
              <a:rPr lang="en-US" altLang="zh-CN" sz="2800" dirty="0" smtClean="0">
                <a:solidFill>
                  <a:schemeClr val="tx1"/>
                </a:solidFill>
              </a:rPr>
              <a:t>6. Same to the offer, acceptance also can be canceled.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0" y="8270875"/>
            <a:ext cx="5715000" cy="476250"/>
          </a:xfrm>
          <a:prstGeom prst="rect">
            <a:avLst/>
          </a:prstGeom>
          <a:solidFill>
            <a:srgbClr val="FBF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 anchorCtr="1">
            <a:noAutofit/>
          </a:bodyPr>
          <a:lstStyle/>
          <a:p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正常使用主观题需</a:t>
            </a:r>
            <a:r>
              <a:rPr lang="en-US" altLang="zh-CN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2.0</a:t>
            </a:r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以上版本雨课堂</a:t>
            </a:r>
            <a:endParaRPr lang="zh-CN" altLang="en-US" sz="1500">
              <a:solidFill>
                <a:srgbClr val="F84F41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4" name="TitleBackground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ypeText"/>
            <p:cNvSpPr/>
            <p:nvPr>
              <p:custDataLst>
                <p:tags r:id="rId8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主观题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7" name="TipText"/>
            <p:cNvSpPr/>
            <p:nvPr>
              <p:custDataLst>
                <p:tags r:id="rId9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2" name="图片 1" descr="tmpE3B2.t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69268" y="2699792"/>
            <a:ext cx="457200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Judge the following sentences, mark true or </a:t>
            </a:r>
            <a:r>
              <a:rPr lang="en-US" altLang="zh-CN" sz="2400" dirty="0" smtClean="0">
                <a:solidFill>
                  <a:schemeClr val="tx1"/>
                </a:solidFill>
              </a:rPr>
              <a:t>false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endParaRPr lang="en-US" altLang="zh-CN" sz="2400" dirty="0" smtClean="0">
              <a:solidFill>
                <a:schemeClr val="tx1"/>
              </a:solidFill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</a:rPr>
              <a:t>7. </a:t>
            </a:r>
            <a:r>
              <a:rPr lang="zh-CN" altLang="en-US" sz="2400" dirty="0" smtClean="0">
                <a:solidFill>
                  <a:schemeClr val="tx1"/>
                </a:solidFill>
              </a:rPr>
              <a:t>在国际贸易中， 一项合同的有效成立都必须经过询盘、发盘、还盘、接受和签约五个环节。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8.  </a:t>
            </a:r>
            <a:r>
              <a:rPr lang="zh-CN" altLang="en-US" sz="2400" dirty="0" smtClean="0">
                <a:solidFill>
                  <a:schemeClr val="tx1"/>
                </a:solidFill>
              </a:rPr>
              <a:t>如果发盘人</a:t>
            </a:r>
            <a:r>
              <a:rPr lang="zh-CN" altLang="en-US" sz="2400" dirty="0" smtClean="0">
                <a:solidFill>
                  <a:schemeClr val="tx1"/>
                </a:solidFill>
              </a:rPr>
              <a:t>在发盘</a:t>
            </a:r>
            <a:r>
              <a:rPr lang="zh-CN" altLang="en-US" sz="2400" smtClean="0">
                <a:solidFill>
                  <a:schemeClr val="tx1"/>
                </a:solidFill>
              </a:rPr>
              <a:t>中</a:t>
            </a:r>
            <a:r>
              <a:rPr lang="zh-CN" altLang="en-US" sz="2400" smtClean="0">
                <a:solidFill>
                  <a:schemeClr val="tx1"/>
                </a:solidFill>
              </a:rPr>
              <a:t>没有受约束</a:t>
            </a:r>
            <a:r>
              <a:rPr lang="zh-CN" altLang="en-US" sz="2400" dirty="0" smtClean="0">
                <a:solidFill>
                  <a:schemeClr val="tx1"/>
                </a:solidFill>
              </a:rPr>
              <a:t>的意思，则不构成发盘， 而只是要求对方发盘。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9.《</a:t>
            </a:r>
            <a:r>
              <a:rPr lang="zh-CN" altLang="en-US" sz="2400" dirty="0" smtClean="0">
                <a:solidFill>
                  <a:schemeClr val="tx1"/>
                </a:solidFill>
              </a:rPr>
              <a:t>联合国国际货物销售合同公约</a:t>
            </a:r>
            <a:r>
              <a:rPr lang="en-US" altLang="zh-CN" sz="2400" dirty="0" smtClean="0">
                <a:solidFill>
                  <a:schemeClr val="tx1"/>
                </a:solidFill>
              </a:rPr>
              <a:t>》</a:t>
            </a:r>
            <a:r>
              <a:rPr lang="zh-CN" altLang="en-US" sz="2400" dirty="0" smtClean="0">
                <a:solidFill>
                  <a:schemeClr val="tx1"/>
                </a:solidFill>
              </a:rPr>
              <a:t>规定，发盘生效的时间</a:t>
            </a:r>
            <a:r>
              <a:rPr lang="zh-CN" altLang="en-US" sz="2400" dirty="0" smtClean="0">
                <a:solidFill>
                  <a:schemeClr val="tx1"/>
                </a:solidFill>
              </a:rPr>
              <a:t>为送达</a:t>
            </a:r>
            <a:r>
              <a:rPr lang="zh-CN" altLang="en-US" sz="2400" dirty="0" smtClean="0">
                <a:solidFill>
                  <a:schemeClr val="tx1"/>
                </a:solidFill>
              </a:rPr>
              <a:t>受盘人时。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0" y="8270875"/>
            <a:ext cx="5715000" cy="476250"/>
          </a:xfrm>
          <a:prstGeom prst="rect">
            <a:avLst/>
          </a:prstGeom>
          <a:solidFill>
            <a:srgbClr val="FBF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 anchorCtr="1">
            <a:noAutofit/>
          </a:bodyPr>
          <a:lstStyle/>
          <a:p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正常使用主观题需</a:t>
            </a:r>
            <a:r>
              <a:rPr lang="en-US" altLang="zh-CN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2.0</a:t>
            </a:r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以上版本雨课堂</a:t>
            </a:r>
            <a:endParaRPr lang="zh-CN" altLang="en-US" sz="1500">
              <a:solidFill>
                <a:srgbClr val="F84F41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4" name="TitleBackground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ypeText"/>
            <p:cNvSpPr/>
            <p:nvPr>
              <p:custDataLst>
                <p:tags r:id="rId8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主观题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7" name="TipText"/>
            <p:cNvSpPr/>
            <p:nvPr>
              <p:custDataLst>
                <p:tags r:id="rId9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2" name="图片 1" descr="tmpE3B2.t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7. </a:t>
            </a:r>
            <a:r>
              <a:rPr lang="zh-CN" altLang="en-US" dirty="0" smtClean="0"/>
              <a:t>在国际贸易中， 一项合同的有效成立都必须经过询盘、发盘、还盘、接受和签约五个环节。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8.  </a:t>
            </a:r>
            <a:r>
              <a:rPr lang="zh-CN" altLang="en-US" dirty="0" smtClean="0"/>
              <a:t>如果盘烦人在发盘中没有收约束的意思，则不构成发盘， 而只是要求对方发盘。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9.《</a:t>
            </a:r>
            <a:r>
              <a:rPr lang="zh-CN" altLang="en-US" dirty="0" smtClean="0"/>
              <a:t>联合国国际货物销售合同公约</a:t>
            </a:r>
            <a:r>
              <a:rPr lang="en-US" altLang="zh-CN" dirty="0" smtClean="0"/>
              <a:t>》</a:t>
            </a:r>
            <a:r>
              <a:rPr lang="zh-CN" altLang="en-US" dirty="0"/>
              <a:t>规定</a:t>
            </a:r>
            <a:r>
              <a:rPr lang="zh-CN" altLang="en-US" dirty="0" smtClean="0"/>
              <a:t>，发盘生效的时间为 送达受盘人时。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APER" val="Paper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.0"/>
  <p:tag name="PROBLEMHASREMARK" val="True"/>
  <p:tag name="PROBLEMREMARK" val="1. F &#10;2. T&#10;3. T"/>
  <p:tag name="PROBLEMVOICEALLOWED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.0"/>
  <p:tag name="PROBLEMVOICEALLOWED" val="False"/>
  <p:tag name="PROBLEMHASREMARK" val="True"/>
  <p:tag name="PROBLEMREMARK" val="1. J 2.A 3.E 4.B 5.C 6.D 7.I 8.G 9.F 10.H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.0"/>
  <p:tag name="PROBLEMHASREMARK" val="True"/>
  <p:tag name="PROBLEMREMARK" val="4. F&#10;5. T&#10;6. F"/>
  <p:tag name="PROBLEMVOICEALLOWED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.0"/>
  <p:tag name="PROBLEMHASREMARK" val="True"/>
  <p:tag name="PROBLEMREMARK" val="7. F&#10;8. T&#10;9. T"/>
  <p:tag name="PROBLEMVOICEALLOW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</TotalTime>
  <Words>385</Words>
  <Application>Microsoft Office PowerPoint</Application>
  <PresentationFormat>全屏显示(16:10)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课后练习</vt:lpstr>
      <vt:lpstr>幻灯片 2</vt:lpstr>
      <vt:lpstr>幻灯片 3</vt:lpstr>
      <vt:lpstr>幻灯片 4</vt:lpstr>
      <vt:lpstr>幻灯片 5</vt:lpstr>
      <vt:lpstr>7. 在国际贸易中， 一项合同的有效成立都必须经过询盘、发盘、还盘、接受和签约五个环节。 8.  如果盘烦人在发盘中没有收约束的意思，则不构成发盘， 而只是要求对方发盘。 9.《联合国国际货物销售合同公约》规定，发盘生效的时间为 送达受盘人时。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课后练习</dc:title>
  <dc:creator>Administrator</dc:creator>
  <cp:lastModifiedBy>Administrator</cp:lastModifiedBy>
  <cp:revision>3</cp:revision>
  <dcterms:created xsi:type="dcterms:W3CDTF">2018-07-03T04:43:14Z</dcterms:created>
  <dcterms:modified xsi:type="dcterms:W3CDTF">2018-07-07T04:42:56Z</dcterms:modified>
</cp:coreProperties>
</file>